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eemit.com/biology/@alv/single-nucleotide-polymorphisms-single-letter-changes-in-dna-provide-road-signs-to-map-human-traits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22a6b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22a6b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422ae3d2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422ae3d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22ae3d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22ae3d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22a6b901_2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422a6b901_2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22ae3d2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22ae3d2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422a6b901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8422a6b901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https://steemit.com/biology/@alv/single-nucleotide-polymorphisms-single-letter-changes-in-dna-provide-road-signs-to-map-human-traits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between two individuals 99.9%</a:t>
            </a:r>
            <a:endParaRPr/>
          </a:p>
        </p:txBody>
      </p:sp>
      <p:sp>
        <p:nvSpPr>
          <p:cNvPr id="71" name="Google Shape;71;g8422a6b901_2_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22ae3d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422ae3d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Pointillism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22a6b901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8422a6b901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22a6b901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8422a6b901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422a6b901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422a6b901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22ae3d2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422ae3d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422ae3d2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422ae3d2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22ae3d2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422ae3d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damienhirst.com/iodomethane-13c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16.png"/><Relationship Id="rId6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21.jpg"/><Relationship Id="rId6" Type="http://schemas.openxmlformats.org/officeDocument/2006/relationships/image" Target="../media/image14.jpg"/><Relationship Id="rId7" Type="http://schemas.openxmlformats.org/officeDocument/2006/relationships/hyperlink" Target="https://en.wikipedia.org/wiki/DeepDrea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31129" l="0" r="0" t="0"/>
          <a:stretch/>
        </p:blipFill>
        <p:spPr>
          <a:xfrm>
            <a:off x="0" y="-25124"/>
            <a:ext cx="9143997" cy="273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827450" y="482875"/>
            <a:ext cx="54891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highlight>
                  <a:schemeClr val="dk2"/>
                </a:highlight>
              </a:rPr>
              <a:t>Making Art From DNA</a:t>
            </a:r>
            <a:endParaRPr b="1" sz="3900">
              <a:highlight>
                <a:schemeClr val="dk2"/>
              </a:highlight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512900" y="2787525"/>
            <a:ext cx="6118200" cy="170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Team Genome Gnomes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Andrew Lindsay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K. Brooks Henry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748" y="3913950"/>
            <a:ext cx="277425" cy="21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750" y="3458227"/>
            <a:ext cx="277425" cy="2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82700" y="3236750"/>
            <a:ext cx="2520600" cy="131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25" y="3235568"/>
            <a:ext cx="2508239" cy="13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6450" y="3235638"/>
            <a:ext cx="2166913" cy="1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336075" y="1819213"/>
            <a:ext cx="2155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25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43400" y="1819200"/>
            <a:ext cx="20823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50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605719" y="1507019"/>
            <a:ext cx="1471183" cy="14983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14569" r="14569" t="0"/>
          <a:stretch/>
        </p:blipFill>
        <p:spPr>
          <a:xfrm>
            <a:off x="2577394" y="1507019"/>
            <a:ext cx="1471181" cy="14983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0" l="903" r="913" t="0"/>
          <a:stretch/>
        </p:blipFill>
        <p:spPr>
          <a:xfrm>
            <a:off x="4784813" y="1528450"/>
            <a:ext cx="1471182" cy="14983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6">
            <a:alphaModFix/>
          </a:blip>
          <a:srcRect b="0" l="1047" r="1037" t="0"/>
          <a:stretch/>
        </p:blipFill>
        <p:spPr>
          <a:xfrm>
            <a:off x="6792206" y="1507019"/>
            <a:ext cx="1471180" cy="149832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7">
            <a:alphaModFix/>
          </a:blip>
          <a:srcRect b="0" l="835" r="835" t="0"/>
          <a:stretch/>
        </p:blipFill>
        <p:spPr>
          <a:xfrm>
            <a:off x="612863" y="3328675"/>
            <a:ext cx="1471182" cy="149832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8">
            <a:alphaModFix/>
          </a:blip>
          <a:srcRect b="0" l="18329" r="18335" t="0"/>
          <a:stretch/>
        </p:blipFill>
        <p:spPr>
          <a:xfrm>
            <a:off x="2563106" y="3321532"/>
            <a:ext cx="1471184" cy="149832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9">
            <a:alphaModFix/>
          </a:blip>
          <a:srcRect b="0" l="903" r="903" t="0"/>
          <a:stretch/>
        </p:blipFill>
        <p:spPr>
          <a:xfrm>
            <a:off x="4763381" y="3371538"/>
            <a:ext cx="1471184" cy="14983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10">
            <a:alphaModFix/>
          </a:blip>
          <a:srcRect b="0" l="835" r="835" t="0"/>
          <a:stretch/>
        </p:blipFill>
        <p:spPr>
          <a:xfrm>
            <a:off x="6742200" y="3350107"/>
            <a:ext cx="1471182" cy="14983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cxnSp>
        <p:nvCxnSpPr>
          <p:cNvPr id="184" name="Google Shape;184;p25"/>
          <p:cNvCxnSpPr/>
          <p:nvPr/>
        </p:nvCxnSpPr>
        <p:spPr>
          <a:xfrm>
            <a:off x="6422231" y="2257425"/>
            <a:ext cx="24288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2228850" y="2235994"/>
            <a:ext cx="24288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2235994" y="4014788"/>
            <a:ext cx="24288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6386513" y="4029075"/>
            <a:ext cx="24288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8" name="Google Shape;188;p25"/>
          <p:cNvSpPr txBox="1"/>
          <p:nvPr>
            <p:ph type="title"/>
          </p:nvPr>
        </p:nvSpPr>
        <p:spPr>
          <a:xfrm>
            <a:off x="726075" y="1214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Some examples...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94" name="Google Shape;194;p26"/>
          <p:cNvSpPr txBox="1"/>
          <p:nvPr/>
        </p:nvSpPr>
        <p:spPr>
          <a:xfrm>
            <a:off x="387225" y="2014675"/>
            <a:ext cx="141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Thank</a:t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you!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346800" y="2195400"/>
            <a:ext cx="1256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Q’s? 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Single Nucleotide Polymorphisms (SNPs)</a:t>
            </a:r>
            <a:endParaRPr sz="2400"/>
          </a:p>
        </p:txBody>
      </p:sp>
      <p:grpSp>
        <p:nvGrpSpPr>
          <p:cNvPr id="74" name="Google Shape;74;p15"/>
          <p:cNvGrpSpPr/>
          <p:nvPr/>
        </p:nvGrpSpPr>
        <p:grpSpPr>
          <a:xfrm>
            <a:off x="711165" y="1715316"/>
            <a:ext cx="3309457" cy="2556672"/>
            <a:chOff x="6484689" y="2294116"/>
            <a:chExt cx="4412609" cy="3408896"/>
          </a:xfrm>
        </p:grpSpPr>
        <p:pic>
          <p:nvPicPr>
            <p:cNvPr descr="Single Nucleotide Polymorphisms: Single Letter Changes in DNA ..." id="75" name="Google Shape;7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2561" y="2294116"/>
              <a:ext cx="4227221" cy="2269767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sp>
          <p:nvSpPr>
            <p:cNvPr id="76" name="Google Shape;76;p15"/>
            <p:cNvSpPr txBox="1"/>
            <p:nvPr/>
          </p:nvSpPr>
          <p:spPr>
            <a:xfrm>
              <a:off x="6484689" y="4687349"/>
              <a:ext cx="441260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 u="none" cap="none" strike="noStrike">
                  <a:solidFill>
                    <a:schemeClr val="dk1"/>
                  </a:solidFill>
                </a:rPr>
                <a:t>SNPs are the most common genetic variants between people. This contributes to the </a:t>
              </a:r>
              <a:r>
                <a:rPr lang="en" sz="1500">
                  <a:solidFill>
                    <a:schemeClr val="dk1"/>
                  </a:solidFill>
                </a:rPr>
                <a:t>individual's</a:t>
              </a:r>
              <a:r>
                <a:rPr i="0" lang="en" sz="1500" u="none" cap="none" strike="noStrike">
                  <a:solidFill>
                    <a:schemeClr val="dk1"/>
                  </a:solidFill>
                </a:rPr>
                <a:t> </a:t>
              </a:r>
              <a:r>
                <a:rPr i="0" lang="en" sz="1500" u="sng" cap="none" strike="noStrike">
                  <a:solidFill>
                    <a:schemeClr val="dk1"/>
                  </a:solidFill>
                </a:rPr>
                <a:t>genotype</a:t>
              </a:r>
              <a:r>
                <a:rPr i="0" lang="en" sz="1500" u="none" cap="none" strike="noStrike">
                  <a:solidFill>
                    <a:schemeClr val="dk1"/>
                  </a:solidFill>
                </a:rPr>
                <a:t>.</a:t>
              </a:r>
              <a:endParaRPr sz="1100"/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2181587" y="4789400"/>
            <a:ext cx="704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SteemIt: </a:t>
            </a:r>
            <a:r>
              <a:rPr b="0" i="0" lang="en" sz="9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https://steemit.com/biology/@alv/single-nucleotide-polymorphisms-single-letter-changes-in-dna-provide-road-signs-to-map-human-traits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4253700" y="1306848"/>
            <a:ext cx="4294350" cy="3373602"/>
            <a:chOff x="1367406" y="1729564"/>
            <a:chExt cx="5725800" cy="4498136"/>
          </a:xfrm>
        </p:grpSpPr>
        <p:pic>
          <p:nvPicPr>
            <p:cNvPr descr="Our Health + Ancestry DNA Service - 23andMe" id="79" name="Google Shape;7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60472" y="1729564"/>
              <a:ext cx="3373076" cy="3373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5"/>
            <p:cNvSpPr txBox="1"/>
            <p:nvPr/>
          </p:nvSpPr>
          <p:spPr>
            <a:xfrm>
              <a:off x="1367406" y="5027400"/>
              <a:ext cx="57258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en" sz="1500">
                  <a:solidFill>
                    <a:schemeClr val="dk1"/>
                  </a:solidFill>
                </a:rPr>
                <a:t>ndividual genotyping is commonly performed by companies like 23andMe or Ancestory.com</a:t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81" name="Google Shape;81;p15"/>
          <p:cNvSpPr txBox="1"/>
          <p:nvPr/>
        </p:nvSpPr>
        <p:spPr>
          <a:xfrm>
            <a:off x="6169990" y="4921463"/>
            <a:ext cx="2981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23andMe: </a:t>
            </a:r>
            <a:r>
              <a:rPr lang="en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https://www.23andme.com/dna-health-ancestry/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72607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Our Inspiration</a:t>
            </a:r>
            <a:endParaRPr sz="2200"/>
          </a:p>
        </p:txBody>
      </p:sp>
      <p:sp>
        <p:nvSpPr>
          <p:cNvPr id="87" name="Google Shape;87;p16"/>
          <p:cNvSpPr txBox="1"/>
          <p:nvPr/>
        </p:nvSpPr>
        <p:spPr>
          <a:xfrm>
            <a:off x="7182397" y="4798975"/>
            <a:ext cx="2004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FFFFFF"/>
                </a:solidFill>
                <a:hlinkClick r:id="rId3"/>
              </a:rPr>
              <a:t>http://www.damienhirst.com/iodomethane-13c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75" y="1821163"/>
            <a:ext cx="3639200" cy="15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811925" y="2571750"/>
            <a:ext cx="109500" cy="1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1923325" y="2571750"/>
            <a:ext cx="1320600" cy="106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1813750" y="2675850"/>
            <a:ext cx="443700" cy="95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375" y="3631050"/>
            <a:ext cx="990600" cy="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" name="Google Shape;93;p16"/>
          <p:cNvSpPr txBox="1"/>
          <p:nvPr/>
        </p:nvSpPr>
        <p:spPr>
          <a:xfrm>
            <a:off x="1811926" y="4930375"/>
            <a:ext cx="7334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By Piscis13 - D'après Paul Signac Femmes au puits 1892.jpg, fichier retravaillé pour distinguer les détails, Public Domain, https://commons.wikimedia.org/w/index.php?curid=5950432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650" y="1534337"/>
            <a:ext cx="2780276" cy="20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922375" y="1499850"/>
            <a:ext cx="2780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Damien Hirst - </a:t>
            </a:r>
            <a:r>
              <a:rPr i="1" lang="en">
                <a:solidFill>
                  <a:srgbClr val="FFFFFF"/>
                </a:solidFill>
              </a:rPr>
              <a:t>iodomethane-13c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399588" y="3609175"/>
            <a:ext cx="2780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Paul Signac</a:t>
            </a:r>
            <a:r>
              <a:rPr lang="en">
                <a:solidFill>
                  <a:srgbClr val="FFFFFF"/>
                </a:solidFill>
              </a:rPr>
              <a:t> - </a:t>
            </a:r>
            <a:r>
              <a:rPr i="1" lang="en">
                <a:solidFill>
                  <a:srgbClr val="FFFFFF"/>
                </a:solidFill>
              </a:rPr>
              <a:t>Femmes au puits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6040"/>
          <a:stretch/>
        </p:blipFill>
        <p:spPr>
          <a:xfrm>
            <a:off x="1051175" y="1348911"/>
            <a:ext cx="1822891" cy="131681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3623" y="1419806"/>
            <a:ext cx="1028148" cy="10774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03" name="Google Shape;103;p17"/>
          <p:cNvGrpSpPr/>
          <p:nvPr/>
        </p:nvGrpSpPr>
        <p:grpSpPr>
          <a:xfrm>
            <a:off x="2834485" y="1790959"/>
            <a:ext cx="1396767" cy="316775"/>
            <a:chOff x="3632434" y="2378006"/>
            <a:chExt cx="1862356" cy="422367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3632434" y="2378006"/>
              <a:ext cx="1862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Concatenate</a:t>
              </a:r>
              <a:endParaRPr sz="1400">
                <a:solidFill>
                  <a:schemeClr val="dk1"/>
                </a:solidFill>
              </a:endParaRPr>
            </a:p>
          </p:txBody>
        </p:sp>
        <p:cxnSp>
          <p:nvCxnSpPr>
            <p:cNvPr id="105" name="Google Shape;105;p17"/>
            <p:cNvCxnSpPr/>
            <p:nvPr/>
          </p:nvCxnSpPr>
          <p:spPr>
            <a:xfrm>
              <a:off x="3997356" y="2800373"/>
              <a:ext cx="113251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06" name="Google Shape;106;p17"/>
          <p:cNvGrpSpPr/>
          <p:nvPr/>
        </p:nvGrpSpPr>
        <p:grpSpPr>
          <a:xfrm>
            <a:off x="5074931" y="1726354"/>
            <a:ext cx="1396767" cy="361501"/>
            <a:chOff x="7203895" y="2331623"/>
            <a:chExt cx="1862356" cy="482002"/>
          </a:xfrm>
        </p:grpSpPr>
        <p:sp>
          <p:nvSpPr>
            <p:cNvPr id="107" name="Google Shape;107;p17"/>
            <p:cNvSpPr txBox="1"/>
            <p:nvPr/>
          </p:nvSpPr>
          <p:spPr>
            <a:xfrm>
              <a:off x="7203895" y="2331623"/>
              <a:ext cx="1862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</a:rPr>
                <a:t>Hash</a:t>
              </a:r>
              <a:endParaRPr sz="1100"/>
            </a:p>
          </p:txBody>
        </p:sp>
        <p:cxnSp>
          <p:nvCxnSpPr>
            <p:cNvPr id="108" name="Google Shape;108;p17"/>
            <p:cNvCxnSpPr/>
            <p:nvPr/>
          </p:nvCxnSpPr>
          <p:spPr>
            <a:xfrm>
              <a:off x="7568817" y="2813625"/>
              <a:ext cx="1132513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25367" l="-848" r="847" t="-1343"/>
          <a:stretch/>
        </p:blipFill>
        <p:spPr>
          <a:xfrm>
            <a:off x="6302341" y="1426421"/>
            <a:ext cx="1488026" cy="107078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10" name="Google Shape;110;p17"/>
          <p:cNvGrpSpPr/>
          <p:nvPr/>
        </p:nvGrpSpPr>
        <p:grpSpPr>
          <a:xfrm>
            <a:off x="6823388" y="2787925"/>
            <a:ext cx="1396800" cy="413113"/>
            <a:chOff x="11768164" y="1875182"/>
            <a:chExt cx="1862400" cy="550817"/>
          </a:xfrm>
        </p:grpSpPr>
        <p:sp>
          <p:nvSpPr>
            <p:cNvPr id="111" name="Google Shape;111;p17"/>
            <p:cNvSpPr txBox="1"/>
            <p:nvPr/>
          </p:nvSpPr>
          <p:spPr>
            <a:xfrm>
              <a:off x="11768164" y="2015780"/>
              <a:ext cx="186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</a:rPr>
                <a:t>RGB int</a:t>
              </a:r>
              <a:endParaRPr sz="1100"/>
            </a:p>
          </p:txBody>
        </p:sp>
        <p:cxnSp>
          <p:nvCxnSpPr>
            <p:cNvPr id="112" name="Google Shape;112;p17"/>
            <p:cNvCxnSpPr/>
            <p:nvPr/>
          </p:nvCxnSpPr>
          <p:spPr>
            <a:xfrm>
              <a:off x="12100513" y="1875182"/>
              <a:ext cx="0" cy="55081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2998" y="3400425"/>
            <a:ext cx="964406" cy="1228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8918" y="3033917"/>
            <a:ext cx="1677950" cy="170890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cxnSp>
        <p:nvCxnSpPr>
          <p:cNvPr id="115" name="Google Shape;115;p17"/>
          <p:cNvCxnSpPr/>
          <p:nvPr/>
        </p:nvCxnSpPr>
        <p:spPr>
          <a:xfrm rot="10800000">
            <a:off x="5099525" y="4019400"/>
            <a:ext cx="1023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" name="Google Shape;116;p17"/>
          <p:cNvSpPr txBox="1"/>
          <p:nvPr/>
        </p:nvSpPr>
        <p:spPr>
          <a:xfrm>
            <a:off x="4822050" y="3400436"/>
            <a:ext cx="157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Generate unique pixel image</a:t>
            </a:r>
            <a:endParaRPr sz="11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5125" y="300739"/>
            <a:ext cx="940400" cy="9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72607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Generating unique images from SNPs</a:t>
            </a:r>
            <a:endParaRPr sz="2200"/>
          </a:p>
        </p:txBody>
      </p:sp>
      <p:cxnSp>
        <p:nvCxnSpPr>
          <p:cNvPr id="119" name="Google Shape;119;p17"/>
          <p:cNvCxnSpPr/>
          <p:nvPr/>
        </p:nvCxnSpPr>
        <p:spPr>
          <a:xfrm rot="10800000">
            <a:off x="1936125" y="4001625"/>
            <a:ext cx="723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102275" y="3762675"/>
            <a:ext cx="1897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DeepDream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4358225" y="4935750"/>
            <a:ext cx="4785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MartinThoma - Own work, CC0, https://commons.wikimedia.org/w/index.php?curid=45488198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72607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Dreaming with Google’s DeepDream</a:t>
            </a:r>
            <a:endParaRPr sz="22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870" y="346575"/>
            <a:ext cx="2005600" cy="8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135225"/>
            <a:ext cx="230867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00" y="2135219"/>
            <a:ext cx="2308675" cy="173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1537" y="2135225"/>
            <a:ext cx="2308666" cy="17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1056988" y="3866725"/>
            <a:ext cx="145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Original Image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404841" y="3866725"/>
            <a:ext cx="1849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10 iterations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942129" y="3866725"/>
            <a:ext cx="186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50 iterations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28688" y="1019625"/>
            <a:ext cx="59103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DeepDream: A computer vision program based on a convolutional neural network (CNN) originally designed to find and enhance patterns in images (pareidolia)  - pretrained on ImageNet (Inception V3 model)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872825" y="4783350"/>
            <a:ext cx="2180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FFFFF"/>
                </a:solidFill>
                <a:hlinkClick r:id="rId7"/>
              </a:rPr>
              <a:t>https://en.wikipedia.org/wiki/DeepDream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6075" y="1214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400"/>
              <a:t>DeepDream’ing our SNP pictures</a:t>
            </a:r>
            <a:endParaRPr sz="2200"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3121421" y="1094383"/>
            <a:ext cx="2901150" cy="29547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47" name="Google Shape;147;p20"/>
          <p:cNvSpPr txBox="1"/>
          <p:nvPr/>
        </p:nvSpPr>
        <p:spPr>
          <a:xfrm>
            <a:off x="606400" y="1819213"/>
            <a:ext cx="913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606400" y="1819213"/>
            <a:ext cx="913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5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292250" y="1819213"/>
            <a:ext cx="15855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10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2332988" y="291414"/>
            <a:ext cx="4478026" cy="45606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